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9956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900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438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748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471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431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467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78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8019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871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888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897" y="185738"/>
            <a:ext cx="904875" cy="84772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11900"/>
            <a:ext cx="1657975" cy="43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3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9d935c-c0c6-4717-b15c-dd422cff769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9d935c-c0c6-4717-b15c-dd422cff769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e-sfera.hr/dodatni-digitalni-sadrzaji/ad9d935c-c0c6-4717-b15c-dd422cff769e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-sfera.hr/dodatni-digitalni-sadrzaji/ad9d935c-c0c6-4717-b15c-dd422cff769e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83177" y="196850"/>
            <a:ext cx="10659292" cy="909139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000099"/>
                </a:solidFill>
              </a:rPr>
              <a:t>Nastanak života</a:t>
            </a:r>
            <a:endParaRPr lang="hr-HR" b="1" dirty="0">
              <a:solidFill>
                <a:srgbClr val="000099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817" y="1324927"/>
            <a:ext cx="7175863" cy="4735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351314" y="3143794"/>
            <a:ext cx="4937760" cy="548640"/>
          </a:xfrm>
        </p:spPr>
        <p:txBody>
          <a:bodyPr>
            <a:normAutofit fontScale="77500" lnSpcReduction="20000"/>
          </a:bodyPr>
          <a:lstStyle/>
          <a:p>
            <a:pPr algn="l"/>
            <a:endParaRPr lang="hr-HR" sz="540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764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31669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5440" y="801189"/>
            <a:ext cx="5947954" cy="505986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1288869"/>
            <a:ext cx="5752601" cy="4580119"/>
          </a:xfrm>
        </p:spPr>
        <p:txBody>
          <a:bodyPr>
            <a:normAutofit/>
          </a:bodyPr>
          <a:lstStyle/>
          <a:p>
            <a:r>
              <a:rPr lang="hr-HR" sz="2400" dirty="0" smtClean="0"/>
              <a:t>aerobni procesi razgradnje hranjivih tvari</a:t>
            </a:r>
          </a:p>
          <a:p>
            <a:endParaRPr lang="hr-HR" sz="2400" dirty="0"/>
          </a:p>
          <a:p>
            <a:r>
              <a:rPr lang="hr-HR" sz="2400" dirty="0" smtClean="0"/>
              <a:t>više energije</a:t>
            </a:r>
          </a:p>
          <a:p>
            <a:endParaRPr lang="hr-HR" sz="2400" dirty="0"/>
          </a:p>
          <a:p>
            <a:r>
              <a:rPr lang="hr-HR" sz="2400" dirty="0" smtClean="0"/>
              <a:t>razvoj složenijih organizama</a:t>
            </a:r>
          </a:p>
          <a:p>
            <a:endParaRPr lang="hr-HR" sz="2400" dirty="0"/>
          </a:p>
          <a:p>
            <a:r>
              <a:rPr lang="hr-HR" sz="2400" dirty="0" smtClean="0"/>
              <a:t>veća </a:t>
            </a:r>
            <a:r>
              <a:rPr lang="hr-HR" sz="2400" dirty="0" err="1" smtClean="0"/>
              <a:t>bioraznolikost</a:t>
            </a:r>
            <a:endParaRPr lang="hr-HR" sz="2400" dirty="0"/>
          </a:p>
        </p:txBody>
      </p:sp>
      <p:sp>
        <p:nvSpPr>
          <p:cNvPr id="5" name="Prugasta strelica udesno 4"/>
          <p:cNvSpPr/>
          <p:nvPr/>
        </p:nvSpPr>
        <p:spPr>
          <a:xfrm rot="5400000">
            <a:off x="1258379" y="1767840"/>
            <a:ext cx="531223" cy="4180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ugasta strelica udesno 5"/>
          <p:cNvSpPr/>
          <p:nvPr/>
        </p:nvSpPr>
        <p:spPr>
          <a:xfrm rot="5400000">
            <a:off x="1258378" y="2666852"/>
            <a:ext cx="531223" cy="4180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ugasta strelica udesno 6"/>
          <p:cNvSpPr/>
          <p:nvPr/>
        </p:nvSpPr>
        <p:spPr>
          <a:xfrm rot="5400000">
            <a:off x="1258378" y="3565865"/>
            <a:ext cx="531223" cy="4180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661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38200" y="313509"/>
            <a:ext cx="10515600" cy="600891"/>
          </a:xfrm>
        </p:spPr>
        <p:txBody>
          <a:bodyPr>
            <a:normAutofit fontScale="90000"/>
          </a:bodyPr>
          <a:lstStyle/>
          <a:p>
            <a:r>
              <a:rPr lang="hr-HR" sz="2400" dirty="0" smtClean="0">
                <a:latin typeface="+mn-lt"/>
              </a:rPr>
              <a:t>Ako razvoj Zemlje i život na Zemlji zamislimo kao sat, čovjek se pojavio samo nekoliko trenutaka prije ponoći:</a:t>
            </a:r>
            <a:endParaRPr lang="hr-HR" sz="2400" dirty="0">
              <a:latin typeface="+mn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67" y="1141411"/>
            <a:ext cx="5020491" cy="50441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b="13253"/>
          <a:stretch/>
        </p:blipFill>
        <p:spPr>
          <a:xfrm>
            <a:off x="5794467" y="1141411"/>
            <a:ext cx="5559333" cy="50441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656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49680"/>
          </a:xfrm>
        </p:spPr>
        <p:txBody>
          <a:bodyPr/>
          <a:lstStyle/>
          <a:p>
            <a:pPr algn="ctr"/>
            <a:r>
              <a:rPr lang="hr-HR" dirty="0" smtClean="0">
                <a:latin typeface="+mn-lt"/>
              </a:rPr>
              <a:t>Evolucija</a:t>
            </a:r>
            <a:endParaRPr lang="hr-HR" dirty="0">
              <a:latin typeface="+mn-lt"/>
            </a:endParaRPr>
          </a:p>
        </p:txBody>
      </p:sp>
      <p:pic>
        <p:nvPicPr>
          <p:cNvPr id="2" name="Rezervirano mjesto sadržaja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2025" y="1368122"/>
            <a:ext cx="6583363" cy="4500865"/>
          </a:xfrm>
          <a:prstGeom prst="rect">
            <a:avLst/>
          </a:prstGeom>
        </p:spPr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(lat. </a:t>
            </a:r>
            <a:r>
              <a:rPr lang="hr-HR" sz="2400" dirty="0" err="1"/>
              <a:t>e</a:t>
            </a:r>
            <a:r>
              <a:rPr lang="hr-HR" sz="2400" dirty="0" err="1" smtClean="0"/>
              <a:t>volvere</a:t>
            </a:r>
            <a:r>
              <a:rPr lang="hr-HR" sz="2400" dirty="0" smtClean="0"/>
              <a:t>) – postupan razvoj nečega (iz nižega u više, iz jednostavnog u složeno</a:t>
            </a:r>
            <a:r>
              <a:rPr lang="hr-HR" sz="24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2400" dirty="0"/>
          </a:p>
          <a:p>
            <a:endParaRPr lang="hr-HR" sz="2400" dirty="0" smtClean="0">
              <a:hlinkClick r:id="rId3"/>
            </a:endParaRPr>
          </a:p>
          <a:p>
            <a:r>
              <a:rPr lang="hr-HR" sz="2400" dirty="0" smtClean="0">
                <a:hlinkClick r:id="rId3"/>
              </a:rPr>
              <a:t>Istraži</a:t>
            </a:r>
            <a:endParaRPr lang="hr-H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788" y="4842652"/>
            <a:ext cx="948166" cy="90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589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58389"/>
          </a:xfrm>
        </p:spPr>
        <p:txBody>
          <a:bodyPr/>
          <a:lstStyle/>
          <a:p>
            <a:pPr algn="ctr"/>
            <a:r>
              <a:rPr lang="hr-HR" dirty="0" smtClean="0">
                <a:latin typeface="+mn-lt"/>
              </a:rPr>
              <a:t>Veliki prasak</a:t>
            </a:r>
            <a:endParaRPr lang="hr-HR" dirty="0">
              <a:latin typeface="+mn-lt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575" b="8612"/>
          <a:stretch/>
        </p:blipFill>
        <p:spPr>
          <a:xfrm>
            <a:off x="4868091" y="1463039"/>
            <a:ext cx="6818811" cy="4624251"/>
          </a:xfrm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501932" cy="381158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/>
              <a:t>n</a:t>
            </a:r>
            <a:r>
              <a:rPr lang="hr-HR" sz="2400" dirty="0" smtClean="0"/>
              <a:t>astanak svemira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/>
              <a:t>p</a:t>
            </a:r>
            <a:r>
              <a:rPr lang="hr-HR" sz="2400" dirty="0" smtClean="0"/>
              <a:t>rije 13.8 milijardi </a:t>
            </a:r>
            <a:r>
              <a:rPr lang="hr-HR" sz="2400" dirty="0" smtClean="0"/>
              <a:t>godina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2400" dirty="0"/>
          </a:p>
          <a:p>
            <a:endParaRPr lang="hr-HR" sz="2400" dirty="0" smtClean="0">
              <a:hlinkClick r:id="rId3"/>
            </a:endParaRPr>
          </a:p>
          <a:p>
            <a:endParaRPr lang="hr-HR" sz="2400" dirty="0">
              <a:hlinkClick r:id="rId3"/>
            </a:endParaRPr>
          </a:p>
          <a:p>
            <a:r>
              <a:rPr lang="hr-HR" sz="2400" dirty="0" smtClean="0">
                <a:hlinkClick r:id="rId3"/>
              </a:rPr>
              <a:t>Vizualno</a:t>
            </a:r>
            <a:endParaRPr lang="hr-H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24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4772025" y="2438400"/>
            <a:ext cx="92310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VELIKI PRASAK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8586651" y="725034"/>
            <a:ext cx="211618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STVARANJE SUNČEVA SUSTAVA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10911840" y="3593862"/>
            <a:ext cx="9927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VRIJEME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5050700" y="4676502"/>
            <a:ext cx="1288868" cy="10189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6435634" y="5185953"/>
            <a:ext cx="1280160" cy="7489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8360229" y="5773783"/>
            <a:ext cx="966651" cy="583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5904276" y="2246811"/>
            <a:ext cx="10451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7245327" y="1611086"/>
            <a:ext cx="1114902" cy="446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8403771" y="1463039"/>
            <a:ext cx="8795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10911840" y="2564243"/>
            <a:ext cx="12436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DANAŠNJE GALAKSIJE</a:t>
            </a:r>
            <a:endParaRPr lang="hr-HR" dirty="0"/>
          </a:p>
        </p:txBody>
      </p:sp>
      <p:sp>
        <p:nvSpPr>
          <p:cNvPr id="17" name="TekstniOkvir 16"/>
          <p:cNvSpPr txBox="1"/>
          <p:nvPr/>
        </p:nvSpPr>
        <p:spPr>
          <a:xfrm rot="952888">
            <a:off x="5219847" y="4457270"/>
            <a:ext cx="861335" cy="3467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8" name="TekstniOkvir 17"/>
          <p:cNvSpPr txBox="1"/>
          <p:nvPr/>
        </p:nvSpPr>
        <p:spPr>
          <a:xfrm rot="1343672">
            <a:off x="6948745" y="5054274"/>
            <a:ext cx="640080" cy="3744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9" name="TekstniOkvir 18"/>
          <p:cNvSpPr txBox="1"/>
          <p:nvPr/>
        </p:nvSpPr>
        <p:spPr>
          <a:xfrm rot="980767">
            <a:off x="8359957" y="5593990"/>
            <a:ext cx="705394" cy="5399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20" name="TekstniOkvir 19"/>
          <p:cNvSpPr txBox="1"/>
          <p:nvPr/>
        </p:nvSpPr>
        <p:spPr>
          <a:xfrm rot="20387705">
            <a:off x="6182110" y="1978144"/>
            <a:ext cx="3114710" cy="3831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9820" y="5057584"/>
            <a:ext cx="857022" cy="95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69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prstClr val="black"/>
                </a:solidFill>
              </a:rPr>
              <a:t>Sunčev sustav i planeti prije 4.5 milijardi </a:t>
            </a:r>
            <a:r>
              <a:rPr lang="hr-HR" sz="2400" dirty="0" smtClean="0">
                <a:solidFill>
                  <a:prstClr val="black"/>
                </a:solidFill>
              </a:rPr>
              <a:t>godina</a:t>
            </a:r>
          </a:p>
          <a:p>
            <a:pPr lvl="0"/>
            <a:endParaRPr lang="hr-HR" sz="2400" dirty="0">
              <a:solidFill>
                <a:prstClr val="black"/>
              </a:solidFill>
            </a:endParaRPr>
          </a:p>
          <a:p>
            <a:pPr lvl="0"/>
            <a:endParaRPr lang="hr-HR" sz="2400" dirty="0" smtClean="0">
              <a:solidFill>
                <a:prstClr val="black"/>
              </a:solidFill>
              <a:hlinkClick r:id="rId2"/>
            </a:endParaRPr>
          </a:p>
          <a:p>
            <a:pPr lvl="0"/>
            <a:endParaRPr lang="hr-HR" sz="2400" dirty="0">
              <a:solidFill>
                <a:prstClr val="black"/>
              </a:solidFill>
              <a:hlinkClick r:id="rId2"/>
            </a:endParaRPr>
          </a:p>
          <a:p>
            <a:pPr lvl="0"/>
            <a:endParaRPr lang="hr-HR" sz="2400" dirty="0" smtClean="0">
              <a:solidFill>
                <a:prstClr val="black"/>
              </a:solidFill>
              <a:hlinkClick r:id="rId2"/>
            </a:endParaRPr>
          </a:p>
          <a:p>
            <a:pPr lvl="0"/>
            <a:r>
              <a:rPr lang="hr-HR" sz="2400" dirty="0" smtClean="0">
                <a:solidFill>
                  <a:prstClr val="black"/>
                </a:solidFill>
                <a:hlinkClick r:id="rId2"/>
              </a:rPr>
              <a:t>Vizualno</a:t>
            </a:r>
            <a:endParaRPr lang="hr-HR" sz="2400" dirty="0">
              <a:solidFill>
                <a:prstClr val="black"/>
              </a:solidFill>
            </a:endParaRPr>
          </a:p>
          <a:p>
            <a:endParaRPr lang="hr-HR" dirty="0"/>
          </a:p>
        </p:txBody>
      </p:sp>
      <p:pic>
        <p:nvPicPr>
          <p:cNvPr id="3074" name="Picture 2" descr="https://www.e-sfera.hr/dodatni-digitalni-sadrzaji/527b1f7f-3448-4d4c-90ad-f7ae95329412/assets/image/sh25321219_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457200"/>
            <a:ext cx="6218192" cy="606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4031" y="5052616"/>
            <a:ext cx="857022" cy="95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4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+mn-lt"/>
              </a:rPr>
              <a:t>Kemijska evolucija</a:t>
            </a:r>
            <a:endParaRPr lang="hr-HR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270658" cy="381158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hr-H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od najjednostavnijih anorganskih spojeva nastaju </a:t>
            </a:r>
            <a:r>
              <a:rPr lang="hr-HR" sz="2400" dirty="0" smtClean="0"/>
              <a:t>organski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2400" dirty="0"/>
          </a:p>
          <a:p>
            <a:endParaRPr lang="hr-HR" sz="2400" dirty="0" smtClean="0">
              <a:hlinkClick r:id="rId2"/>
            </a:endParaRPr>
          </a:p>
          <a:p>
            <a:r>
              <a:rPr lang="hr-HR" sz="2400" dirty="0" smtClean="0">
                <a:hlinkClick r:id="rId2"/>
              </a:rPr>
              <a:t>Zanimljivosti</a:t>
            </a:r>
            <a:endParaRPr lang="hr-HR" sz="24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25" y="1148849"/>
            <a:ext cx="6899773" cy="501681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3998" y="4911054"/>
            <a:ext cx="857022" cy="95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55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energija potrebna za reakcije možda (?) od munja ili nekih geotermalnih energija na dnu oceana</a:t>
            </a:r>
            <a:endParaRPr lang="hr-HR" sz="2400" dirty="0"/>
          </a:p>
        </p:txBody>
      </p:sp>
      <p:pic>
        <p:nvPicPr>
          <p:cNvPr id="1026" name="Picture 2" descr="https://www.e-sfera.hr/dodatni-digitalni-sadrzaji/ca51197d-8ec5-4f87-b217-a1de3b2c81c6/assets/image/biijeli_i_crni__dimnjaci__na_oceanskom_dnu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36"/>
          <a:stretch/>
        </p:blipFill>
        <p:spPr bwMode="auto">
          <a:xfrm>
            <a:off x="4772025" y="1630092"/>
            <a:ext cx="7071632" cy="3446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6640149" y="5499656"/>
            <a:ext cx="333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Vulkanski dimnjaci na dnu oceana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399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+mn-lt"/>
              </a:rPr>
              <a:t>Biološka evolucija</a:t>
            </a:r>
            <a:endParaRPr lang="hr-HR" dirty="0">
              <a:latin typeface="+mn-lt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0996" y="1405346"/>
            <a:ext cx="6172200" cy="41122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hr-H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prije </a:t>
            </a:r>
            <a:r>
              <a:rPr lang="hr-HR" sz="2400" dirty="0"/>
              <a:t>4 milijarde </a:t>
            </a:r>
            <a:r>
              <a:rPr lang="hr-HR" sz="2400" dirty="0" smtClean="0"/>
              <a:t>godina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u morima i oceanima (dobra zaštita od UV zračenja)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prve stanice – anaerobne i </a:t>
            </a:r>
            <a:r>
              <a:rPr lang="hr-HR" sz="2400" dirty="0" err="1" smtClean="0"/>
              <a:t>heterotrofne</a:t>
            </a:r>
            <a:endParaRPr lang="hr-HR" sz="2400" dirty="0" smtClean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7956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7" y="278674"/>
            <a:ext cx="10333309" cy="674615"/>
          </a:xfrm>
        </p:spPr>
        <p:txBody>
          <a:bodyPr/>
          <a:lstStyle/>
          <a:p>
            <a:pPr algn="ctr"/>
            <a:r>
              <a:rPr lang="hr-HR" dirty="0" smtClean="0">
                <a:latin typeface="+mn-lt"/>
              </a:rPr>
              <a:t>Prvi </a:t>
            </a:r>
            <a:r>
              <a:rPr lang="hr-HR" dirty="0" err="1" smtClean="0">
                <a:latin typeface="+mn-lt"/>
              </a:rPr>
              <a:t>autotrofni</a:t>
            </a:r>
            <a:r>
              <a:rPr lang="hr-HR" dirty="0" smtClean="0">
                <a:latin typeface="+mn-lt"/>
              </a:rPr>
              <a:t> organizmi</a:t>
            </a:r>
            <a:endParaRPr lang="hr-HR" dirty="0">
              <a:latin typeface="+mn-lt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1271451"/>
            <a:ext cx="3932237" cy="459753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nalik na današnje </a:t>
            </a:r>
            <a:r>
              <a:rPr lang="hr-HR" sz="2400" dirty="0" err="1" smtClean="0"/>
              <a:t>cijanobakterije</a:t>
            </a:r>
            <a:endParaRPr lang="hr-H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err="1" smtClean="0"/>
              <a:t>stromatoliti</a:t>
            </a:r>
            <a:r>
              <a:rPr lang="hr-HR" sz="2400" dirty="0" smtClean="0"/>
              <a:t> (Australija)</a:t>
            </a:r>
            <a:endParaRPr lang="hr-HR" sz="2400" dirty="0"/>
          </a:p>
        </p:txBody>
      </p:sp>
      <p:pic>
        <p:nvPicPr>
          <p:cNvPr id="4098" name="Picture 2" descr="https://www.e-sfera.hr/dodatni-digitalni-sadrzaji/ad9d935c-c0c6-4717-b15c-dd422cff769e/assets/image/shutterstock_7570418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1" y="2724368"/>
            <a:ext cx="5470366" cy="346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154" y="2724368"/>
            <a:ext cx="5470366" cy="3462782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7487936" y="1500109"/>
            <a:ext cx="4448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>
                <a:solidFill>
                  <a:schemeClr val="accent6">
                    <a:lumMod val="75000"/>
                  </a:schemeClr>
                </a:solidFill>
              </a:rPr>
              <a:t>Prouči raznolikost </a:t>
            </a:r>
            <a:r>
              <a:rPr lang="hr-HR" sz="2400" i="1" dirty="0" err="1" smtClean="0">
                <a:solidFill>
                  <a:schemeClr val="accent6">
                    <a:lumMod val="75000"/>
                  </a:schemeClr>
                </a:solidFill>
              </a:rPr>
              <a:t>cijanobakterija</a:t>
            </a:r>
            <a:r>
              <a:rPr lang="hr-HR" sz="2400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hr-HR" sz="2400" i="1" dirty="0" smtClean="0">
                <a:solidFill>
                  <a:schemeClr val="accent6">
                    <a:lumMod val="75000"/>
                  </a:schemeClr>
                </a:solidFill>
              </a:rPr>
              <a:t>RB </a:t>
            </a:r>
            <a:r>
              <a:rPr lang="hr-HR" sz="2400" i="1" dirty="0">
                <a:solidFill>
                  <a:schemeClr val="accent6">
                    <a:lumMod val="75000"/>
                  </a:schemeClr>
                </a:solidFill>
              </a:rPr>
              <a:t>str. </a:t>
            </a:r>
            <a:r>
              <a:rPr lang="hr-HR" sz="2400" i="1" dirty="0" smtClean="0">
                <a:solidFill>
                  <a:schemeClr val="accent6">
                    <a:lumMod val="75000"/>
                  </a:schemeClr>
                </a:solidFill>
              </a:rPr>
              <a:t>90.</a:t>
            </a:r>
            <a:endParaRPr lang="hr-HR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71758" y="615981"/>
            <a:ext cx="8810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011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2356" y="1131825"/>
            <a:ext cx="6172200" cy="47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procesom </a:t>
            </a:r>
            <a:r>
              <a:rPr lang="hr-HR" sz="2400" smtClean="0"/>
              <a:t>fotosinteze stvaraju </a:t>
            </a:r>
            <a:r>
              <a:rPr lang="hr-HR" sz="2400" dirty="0" smtClean="0"/>
              <a:t>sebi hranu i kisik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nakupljanje kisika u vodi i </a:t>
            </a:r>
            <a:r>
              <a:rPr lang="hr-HR" sz="2400" dirty="0" err="1" smtClean="0"/>
              <a:t>praatmosferi</a:t>
            </a:r>
            <a:endParaRPr lang="hr-H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razvoj aerobnih organizama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nastanak ozonskog omotača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prijelaz organizama iz vode na kopno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77802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179</Words>
  <Application>Microsoft Office PowerPoint</Application>
  <PresentationFormat>Široki zaslon</PresentationFormat>
  <Paragraphs>54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Tema sustava Office</vt:lpstr>
      <vt:lpstr>Nastanak života</vt:lpstr>
      <vt:lpstr>Evolucija</vt:lpstr>
      <vt:lpstr>Veliki prasak</vt:lpstr>
      <vt:lpstr>PowerPoint prezentacija</vt:lpstr>
      <vt:lpstr>Kemijska evolucija</vt:lpstr>
      <vt:lpstr>PowerPoint prezentacija</vt:lpstr>
      <vt:lpstr>Biološka evolucija</vt:lpstr>
      <vt:lpstr>Prvi autotrofni organizmi</vt:lpstr>
      <vt:lpstr>PowerPoint prezentacija</vt:lpstr>
      <vt:lpstr>PowerPoint prezentacija</vt:lpstr>
      <vt:lpstr>Ako razvoj Zemlje i život na Zemlji zamislimo kao sat, čovjek se pojavio samo nekoliko trenutaka prije ponoći: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Održavanje ravnotežnih uvjeta u organizmu</dc:title>
  <dc:creator>Sanja Irić Šironja</dc:creator>
  <cp:lastModifiedBy>Sanja Irić Šironja</cp:lastModifiedBy>
  <cp:revision>57</cp:revision>
  <dcterms:created xsi:type="dcterms:W3CDTF">2019-08-12T09:58:08Z</dcterms:created>
  <dcterms:modified xsi:type="dcterms:W3CDTF">2019-12-10T17:09:09Z</dcterms:modified>
</cp:coreProperties>
</file>